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4" r:id="rId3"/>
    <p:sldId id="305" r:id="rId4"/>
    <p:sldId id="330" r:id="rId5"/>
    <p:sldId id="326" r:id="rId6"/>
    <p:sldId id="328" r:id="rId7"/>
    <p:sldId id="332" r:id="rId8"/>
    <p:sldId id="331" r:id="rId9"/>
    <p:sldId id="333" r:id="rId10"/>
    <p:sldId id="334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73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CA8EB-412D-4CB2-B7E5-735EE1E2083E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DF344-E73D-47E5-9EB5-2EF20446B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33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93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DF344-E73D-47E5-9EB5-2EF20446B09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90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DF344-E73D-47E5-9EB5-2EF20446B09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9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322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723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048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belarus24.by/upload/dev2fun_opengraph/f09/f09fd8db6010dddb1bc22272e30887ff.jpg" id="1028" name="Picture 4"/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57"/>
          <a:stretch/>
        </p:blipFill>
        <p:spPr bwMode="auto">
          <a:xfrm>
            <a:off x="-36513" y="-12473"/>
            <a:ext cx="3888434" cy="515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D:\Академия управления\фото1\фон.jpg" id="12" name="Picture 3"/>
          <p:cNvPicPr>
            <a:picLocks noChangeArrowheads="1" noChangeAspect="1"/>
          </p:cNvPicPr>
          <p:nvPr/>
        </p:nvPicPr>
        <p:blipFill rotWithShape="1">
          <a:blip cstate="screen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275856" y="771550"/>
            <a:ext cx="5461388" cy="18002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139952" y="986847"/>
            <a:ext cx="5004048" cy="136960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z="33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УЧАСТИЕ В </a:t>
            </a:r>
            <a:r>
              <a:rPr b="1" dirty="0" lang="ru-RU" smtClean="0" sz="33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ВЫБОРАХ </a:t>
            </a:r>
            <a:r>
              <a:rPr b="1" dirty="0" lang="ru-RU" sz="33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b="1" dirty="0" lang="ru-RU" smtClean="0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b="1" dirty="0" lang="ru-RU" smtClean="0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</a:br>
            <a:r>
              <a:rPr b="1" dirty="0" lang="ru-RU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ПРАВО И </a:t>
            </a:r>
            <a:r>
              <a:rPr b="1" dirty="0" lang="ru-RU" smtClean="0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ГРАЖДАНСКИЙ ДОЛГ </a:t>
            </a:r>
            <a:r>
              <a:rPr b="1" dirty="0" lang="ru-RU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КАЖДОГО</a:t>
            </a:r>
            <a:endParaRPr b="1" dirty="0" lang="ru-RU" sz="2400">
              <a:solidFill>
                <a:schemeClr val="bg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617894" y="1039872"/>
            <a:ext cx="180020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331260" y="4373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175956" y="2715766"/>
            <a:ext cx="4500500" cy="115416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2300">
                <a:solidFill>
                  <a:srgbClr val="002060"/>
                </a:solidFill>
              </a:rPr>
              <a:t>Единый день </a:t>
            </a:r>
            <a:br>
              <a:rPr b="1" dirty="0" lang="ru-RU" smtClean="0" sz="2300">
                <a:solidFill>
                  <a:srgbClr val="002060"/>
                </a:solidFill>
              </a:rPr>
            </a:br>
            <a:r>
              <a:rPr b="1" dirty="0" lang="ru-RU" smtClean="0" sz="2300">
                <a:solidFill>
                  <a:srgbClr val="002060"/>
                </a:solidFill>
              </a:rPr>
              <a:t>информирования населения </a:t>
            </a:r>
            <a:r>
              <a:rPr b="1" dirty="0" lang="ru-RU" smtClean="0" sz="230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b="1" dirty="0" lang="ru-RU" smtClean="0" sz="2300">
                <a:solidFill>
                  <a:schemeClr val="tx2">
                    <a:lumMod val="75000"/>
                  </a:schemeClr>
                </a:solidFill>
              </a:rPr>
            </a:br>
            <a:endParaRPr dirty="0" lang="ru-RU" sz="23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32240" y="4484362"/>
            <a:ext cx="1570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dirty="0" lang="ru-RU" smtClean="0"/>
              <a:t>январь 2025 г.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65983093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 rot="5400000">
            <a:off x="1092520" y="-835724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6687" y="3881046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3010396"/>
            <a:ext cx="34428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ПАМЯТКА ИЗБИРАТЕЛЮ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373345" y="483518"/>
            <a:ext cx="2397309" cy="239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42791" y="4227934"/>
            <a:ext cx="296762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5400000">
            <a:off x="8346559" y="-99314"/>
            <a:ext cx="296762" cy="129812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11561" y="444624"/>
            <a:ext cx="4434548" cy="4254252"/>
          </a:xfrm>
          <a:prstGeom prst="rect">
            <a:avLst/>
          </a:prstGeom>
          <a:solidFill>
            <a:srgbClr val="182C7F">
              <a:alpha val="8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67544" y="267494"/>
            <a:ext cx="11215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b="1" i="1" dirty="0" smtClean="0">
                <a:solidFill>
                  <a:schemeClr val="bg1"/>
                </a:solidFill>
              </a:rPr>
              <a:t>“</a:t>
            </a:r>
            <a:endParaRPr lang="ru-RU" sz="14000" b="1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>
            <a:off x="3955159" y="1843826"/>
            <a:ext cx="12336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b="1" i="1" dirty="0" smtClean="0">
                <a:solidFill>
                  <a:schemeClr val="bg1"/>
                </a:solidFill>
              </a:rPr>
              <a:t>“</a:t>
            </a:r>
            <a:endParaRPr lang="ru-RU" sz="14000" b="1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573" y="987574"/>
            <a:ext cx="352845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Как </a:t>
            </a:r>
            <a:r>
              <a:rPr lang="ru-RU" sz="2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обычно, </a:t>
            </a:r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по-белорусски</a:t>
            </a:r>
            <a:r>
              <a:rPr lang="ru-RU" sz="2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чисто, аккуратно, на глазах всего мирового сообщества изберем своего </a:t>
            </a:r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Президента.</a:t>
            </a:r>
            <a:endParaRPr lang="ru-RU" sz="2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83669" y="3651855"/>
            <a:ext cx="39364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solidFill>
                  <a:schemeClr val="bg1"/>
                </a:solidFill>
              </a:rPr>
              <a:t>Президент Республики Беларусь </a:t>
            </a:r>
            <a:r>
              <a:rPr lang="ru-RU" sz="1200" i="1" dirty="0" err="1" smtClean="0">
                <a:solidFill>
                  <a:schemeClr val="bg1"/>
                </a:solidFill>
              </a:rPr>
              <a:t>А.Г.Лукашенко</a:t>
            </a:r>
            <a:r>
              <a:rPr lang="ru-RU" sz="1200" i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1200" i="1" dirty="0">
                <a:solidFill>
                  <a:schemeClr val="bg1"/>
                </a:solidFill>
              </a:rPr>
              <a:t>Торжественная церемония чествования аграриев </a:t>
            </a:r>
            <a:r>
              <a:rPr lang="ru-RU" sz="1200" i="1" dirty="0" smtClean="0">
                <a:solidFill>
                  <a:schemeClr val="bg1"/>
                </a:solidFill>
              </a:rPr>
              <a:t/>
            </a:r>
            <a:br>
              <a:rPr lang="ru-RU" sz="1200" i="1" dirty="0" smtClean="0">
                <a:solidFill>
                  <a:schemeClr val="bg1"/>
                </a:solidFill>
              </a:rPr>
            </a:br>
            <a:r>
              <a:rPr lang="ru-RU" sz="1200" i="1" dirty="0" smtClean="0">
                <a:solidFill>
                  <a:schemeClr val="bg1"/>
                </a:solidFill>
              </a:rPr>
              <a:t>на </a:t>
            </a:r>
            <a:r>
              <a:rPr lang="ru-RU" sz="1200" i="1" dirty="0">
                <a:solidFill>
                  <a:schemeClr val="bg1"/>
                </a:solidFill>
              </a:rPr>
              <a:t>фестивале-ярмарке "Дажынкі-2024" в </a:t>
            </a:r>
            <a:r>
              <a:rPr lang="ru-RU" sz="1200" i="1" dirty="0" err="1" smtClean="0">
                <a:solidFill>
                  <a:schemeClr val="bg1"/>
                </a:solidFill>
              </a:rPr>
              <a:t>г.Воложине</a:t>
            </a:r>
            <a:r>
              <a:rPr lang="ru-RU" sz="1200" i="1" dirty="0" smtClean="0">
                <a:solidFill>
                  <a:schemeClr val="bg1"/>
                </a:solidFill>
              </a:rPr>
              <a:t/>
            </a:r>
            <a:br>
              <a:rPr lang="ru-RU" sz="1200" i="1" dirty="0" smtClean="0">
                <a:solidFill>
                  <a:schemeClr val="bg1"/>
                </a:solidFill>
              </a:rPr>
            </a:br>
            <a:r>
              <a:rPr lang="ru-RU" sz="1200" i="1" dirty="0" smtClean="0">
                <a:solidFill>
                  <a:schemeClr val="bg1"/>
                </a:solidFill>
              </a:rPr>
              <a:t>19 октября 2024 </a:t>
            </a:r>
            <a:r>
              <a:rPr lang="ru-RU" sz="1200" i="1" dirty="0">
                <a:solidFill>
                  <a:schemeClr val="bg1"/>
                </a:solidFill>
              </a:rPr>
              <a:t>г</a:t>
            </a:r>
            <a:r>
              <a:rPr lang="ru-RU" sz="1200" i="1" dirty="0" smtClean="0">
                <a:solidFill>
                  <a:schemeClr val="bg1"/>
                </a:solidFill>
              </a:rPr>
              <a:t>. </a:t>
            </a:r>
            <a:endParaRPr lang="ru-RU" sz="1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759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 rot="5400000">
            <a:off x="775707" y="-374537"/>
            <a:ext cx="489966" cy="206206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8346559" y="4228693"/>
            <a:ext cx="296762" cy="129812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 flipH="1">
            <a:off x="8145606" y="-675275"/>
            <a:ext cx="91630" cy="190515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275606"/>
            <a:ext cx="4104456" cy="2657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100" b="1" dirty="0" smtClean="0">
                <a:solidFill>
                  <a:srgbClr val="182C7F"/>
                </a:solidFill>
              </a:rPr>
              <a:t>Граждане </a:t>
            </a:r>
            <a:r>
              <a:rPr lang="ru-RU" sz="2100" b="1" dirty="0">
                <a:solidFill>
                  <a:srgbClr val="182C7F"/>
                </a:solidFill>
              </a:rPr>
              <a:t>Республики Беларусь имеют право свободно избирать и быть избранными в государственные органы на основе всеобщего, равного, прямого или косвенного избирательного права </a:t>
            </a:r>
            <a:r>
              <a:rPr lang="ru-RU" sz="2100" b="1" dirty="0" smtClean="0">
                <a:solidFill>
                  <a:srgbClr val="182C7F"/>
                </a:solidFill>
              </a:rPr>
              <a:t/>
            </a:r>
            <a:br>
              <a:rPr lang="ru-RU" sz="2100" b="1" dirty="0" smtClean="0">
                <a:solidFill>
                  <a:srgbClr val="182C7F"/>
                </a:solidFill>
              </a:rPr>
            </a:br>
            <a:r>
              <a:rPr lang="ru-RU" sz="2100" b="1" dirty="0" smtClean="0">
                <a:solidFill>
                  <a:srgbClr val="182C7F"/>
                </a:solidFill>
              </a:rPr>
              <a:t>при </a:t>
            </a:r>
            <a:r>
              <a:rPr lang="ru-RU" sz="2100" b="1" dirty="0">
                <a:solidFill>
                  <a:srgbClr val="182C7F"/>
                </a:solidFill>
              </a:rPr>
              <a:t>тайном </a:t>
            </a:r>
            <a:r>
              <a:rPr lang="ru-RU" sz="2100" b="1" dirty="0" smtClean="0">
                <a:solidFill>
                  <a:srgbClr val="182C7F"/>
                </a:solidFill>
              </a:rPr>
              <a:t>голосовании</a:t>
            </a:r>
            <a:endParaRPr lang="ru-RU" sz="2100" b="1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71826"/>
            <a:ext cx="1314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</a:t>
            </a:r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92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7647" y="555526"/>
            <a:ext cx="7992888" cy="115212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87127"/>
            <a:ext cx="77048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ВЫБОРЫ ПРЕЗИДЕНТА РЕСПУБЛИКИ БЕЛАРУСЬ ВСЕГДА ОТЛИЧАЛИСЬ ДОСТАТОЧНО ВЫСОКОЙ ЯВКОЙ ИЗБИРАТЕЛЕЙ</a:t>
            </a:r>
            <a:endParaRPr kumimoji="0" lang="ru-RU" sz="2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7441" y="418153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8961" y="-1847"/>
            <a:ext cx="200206" cy="413357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75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555526"/>
            <a:ext cx="2664296" cy="342038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93304" y="728396"/>
            <a:ext cx="26825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ДАННЫМ СОЦОПРОСА, УЧАСТИЕ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ВЫБОРАХ ПРИНИМАЕТ АБСОЛЮТНОЕ БОЛЬШИНСТВО БЕЛОРУСОВ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04900" y="4280778"/>
            <a:ext cx="7811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Аналитический центр </a:t>
            </a:r>
            <a:r>
              <a:rPr lang="ru-RU" sz="1400" i="1" dirty="0" err="1"/>
              <a:t>EcooM</a:t>
            </a:r>
            <a:r>
              <a:rPr lang="ru-RU" sz="1400" i="1" dirty="0"/>
              <a:t>, результаты социологического исследования, проведенного в период </a:t>
            </a:r>
            <a:r>
              <a:rPr lang="ru-RU" sz="1400" i="1" dirty="0" smtClean="0"/>
              <a:t>с </a:t>
            </a:r>
            <a:r>
              <a:rPr lang="ru-RU" sz="1400" i="1" dirty="0"/>
              <a:t>1 по 21 октября 2024 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478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-11820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7647" y="432416"/>
            <a:ext cx="7992888" cy="149630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8882" y="579914"/>
            <a:ext cx="79633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Достоверными установлены подписи следующего количества избирателей в поддержку выдвижения кандидатами в Президенты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7441" y="418153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8961" y="-1847"/>
            <a:ext cx="200206" cy="413357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96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728396"/>
            <a:ext cx="3024336" cy="371556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905351"/>
            <a:ext cx="297058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 ТЕРРИТОРИИ СТРАНЫ ОБРАЗОВАНО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5325 УЧАСТКОВ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ДЛЯ ГОЛОСОВАНИЯ НА ВЫБОРАХ ПРЕЗИДЕНТА РЕСПУБЛИКИ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БЕЛАРУСЬ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09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800997" y="4561098"/>
            <a:ext cx="200206" cy="4858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659" y="418153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8961" y="-1847"/>
            <a:ext cx="200206" cy="413357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4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5111</TotalTime>
  <Words>123</Words>
  <Application>Microsoft Office PowerPoint</Application>
  <PresentationFormat>Экран (16:9)</PresentationFormat>
  <Paragraphs>22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Tatiana</cp:lastModifiedBy>
  <cp:revision>290</cp:revision>
  <dcterms:created xsi:type="dcterms:W3CDTF">2024-07-24T10:48:12Z</dcterms:created>
  <dcterms:modified xsi:type="dcterms:W3CDTF">2025-01-14T05:39:42Z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581098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