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6A81D-C68E-40D6-A24F-D10FB670BFEB}" type="datetimeFigureOut">
              <a:rPr lang="ru-RU" smtClean="0"/>
              <a:pPr/>
              <a:t>05.05.2025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1C296-F2BE-46EB-895B-18F33144C6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6A81D-C68E-40D6-A24F-D10FB670BFEB}" type="datetimeFigureOut">
              <a:rPr lang="ru-RU" smtClean="0"/>
              <a:pPr/>
              <a:t>05.05.2025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1C296-F2BE-46EB-895B-18F33144C6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6A81D-C68E-40D6-A24F-D10FB670BFEB}" type="datetimeFigureOut">
              <a:rPr lang="ru-RU" smtClean="0"/>
              <a:pPr/>
              <a:t>05.05.2025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1C296-F2BE-46EB-895B-18F33144C6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6A81D-C68E-40D6-A24F-D10FB670BFEB}" type="datetimeFigureOut">
              <a:rPr lang="ru-RU" smtClean="0"/>
              <a:pPr/>
              <a:t>05.05.2025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1C296-F2BE-46EB-895B-18F33144C6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6A81D-C68E-40D6-A24F-D10FB670BFEB}" type="datetimeFigureOut">
              <a:rPr lang="ru-RU" smtClean="0"/>
              <a:pPr/>
              <a:t>05.05.2025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1C296-F2BE-46EB-895B-18F33144C6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6A81D-C68E-40D6-A24F-D10FB670BFEB}" type="datetimeFigureOut">
              <a:rPr lang="ru-RU" smtClean="0"/>
              <a:pPr/>
              <a:t>05.05.2025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1C296-F2BE-46EB-895B-18F33144C6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6A81D-C68E-40D6-A24F-D10FB670BFEB}" type="datetimeFigureOut">
              <a:rPr lang="ru-RU" smtClean="0"/>
              <a:pPr/>
              <a:t>05.05.2025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1C296-F2BE-46EB-895B-18F33144C6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6A81D-C68E-40D6-A24F-D10FB670BFEB}" type="datetimeFigureOut">
              <a:rPr lang="ru-RU" smtClean="0"/>
              <a:pPr/>
              <a:t>05.05.2025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1C296-F2BE-46EB-895B-18F33144C6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6A81D-C68E-40D6-A24F-D10FB670BFEB}" type="datetimeFigureOut">
              <a:rPr lang="ru-RU" smtClean="0"/>
              <a:pPr/>
              <a:t>05.05.2025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1C296-F2BE-46EB-895B-18F33144C6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6A81D-C68E-40D6-A24F-D10FB670BFEB}" type="datetimeFigureOut">
              <a:rPr lang="ru-RU" smtClean="0"/>
              <a:pPr/>
              <a:t>05.05.2025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1C296-F2BE-46EB-895B-18F33144C6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6A81D-C68E-40D6-A24F-D10FB670BFEB}" type="datetimeFigureOut">
              <a:rPr lang="ru-RU" smtClean="0"/>
              <a:pPr/>
              <a:t>05.05.2025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1C296-F2BE-46EB-895B-18F33144C6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56A81D-C68E-40D6-A24F-D10FB670BFEB}" type="datetimeFigureOut">
              <a:rPr lang="ru-RU" smtClean="0"/>
              <a:pPr/>
              <a:t>05.05.2025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B1C296-F2BE-46EB-895B-18F33144C6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/>
              <a:t>Требования к личной гигиене работников в объектах питания</a:t>
            </a:r>
            <a:r>
              <a:rPr lang="ru-RU" dirty="0"/>
              <a:t>: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</a:rPr>
              <a:t>В целях предупреждения пищевых отравлений, для  обеспечения приготовления доброкачественной продукции, лица, работающие в объектах питания, обязаны выполнять правила личной гигиены</a:t>
            </a:r>
            <a:endParaRPr lang="ru-RU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Работники объектов питания должны соблюдать следующие правила личной гигиены: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приходить на работу в чистой одежде и обуви, оставлять верхнюю одежду, головной убор и личные вещи в гардеробной, тщательно мыть руки с жидким моющим средством, надевать чистую санитарную одежду и убирать волосы под косынку или колпак;</a:t>
            </a:r>
          </a:p>
          <a:p>
            <a:r>
              <a:rPr lang="ru-RU" dirty="0"/>
              <a:t> во время приготовления блюд не носить украшения, не закалывать санитарную одежду булавками, на рабочем месте не принимать пищу и не курить;</a:t>
            </a:r>
          </a:p>
          <a:p>
            <a:r>
              <a:rPr lang="ru-RU" dirty="0"/>
              <a:t> ногти на руках должны быть острижены;</a:t>
            </a:r>
          </a:p>
          <a:p>
            <a:r>
              <a:rPr lang="ru-RU" dirty="0"/>
              <a:t> при приготовлении блюд, не подвергающихся термической обработке, выдаче и </a:t>
            </a:r>
            <a:r>
              <a:rPr lang="ru-RU" dirty="0" err="1"/>
              <a:t>порционировании</a:t>
            </a:r>
            <a:r>
              <a:rPr lang="ru-RU" dirty="0"/>
              <a:t> блюд, нарезке хлебобулочных изделий использовать одноразовые перчатки, производить их смену после каждого использования; </a:t>
            </a:r>
          </a:p>
          <a:p>
            <a:r>
              <a:rPr lang="ru-RU" dirty="0"/>
              <a:t>производить смену санитарной одежды по мере загрязнения, но не реже одного раза в день;</a:t>
            </a:r>
          </a:p>
          <a:p>
            <a:r>
              <a:rPr lang="ru-RU" dirty="0"/>
              <a:t>не входить в производственное помещение без санитарной одежды; </a:t>
            </a:r>
          </a:p>
          <a:p>
            <a:r>
              <a:rPr lang="ru-RU" dirty="0"/>
              <a:t>обеспечивать раздельное хранение санитарной и личной </a:t>
            </a:r>
            <a:r>
              <a:rPr lang="ru-RU" dirty="0" smtClean="0"/>
              <a:t>одежды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после </a:t>
            </a:r>
            <a:r>
              <a:rPr lang="ru-RU" dirty="0"/>
              <a:t>каждого перерыва в работе; </a:t>
            </a:r>
          </a:p>
          <a:p>
            <a:r>
              <a:rPr lang="ru-RU" dirty="0"/>
              <a:t>при переходе от одной операции к другой; </a:t>
            </a:r>
          </a:p>
          <a:p>
            <a:r>
              <a:rPr lang="ru-RU" dirty="0"/>
              <a:t>после соприкосновения с загрязненными предметами; </a:t>
            </a:r>
          </a:p>
          <a:p>
            <a:r>
              <a:rPr lang="ru-RU" dirty="0"/>
              <a:t>после посещения туалета дважды: в тамбуре после посещения туалета до надевания санитарной одежды и на рабочем месте – непосредственно перед тем, как приступить к работе.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Мыть руки также следует: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unname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0"/>
            <a:ext cx="6961645" cy="6858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Каждый работник объекта питания должен быть обеспечен комплектами сменной санитарной одежды. Санитарная одежда должна полностью закрывать личную одежду. </a:t>
            </a:r>
          </a:p>
          <a:p>
            <a:r>
              <a:rPr lang="ru-RU" dirty="0"/>
              <a:t>Работники объектов питания должны ежедневно в начале рабочей смены регистрировать данные о состоянии своего здоровья в специальном журнале ”Здоровье“ по форме, установленной Министерством здравоохранения. Контроль за ведением журнала ”Здоровье“ осуществляет медицинский работник, при отсутствии медицинского работника – другое ответственное лицо. При появлении признаков желудочно-кишечных и других заболеваний, повышении температуры тела работники объекта питания должны сообщить об этом администрации учреждения образования или субъекту общественного питания. Заболевшие работники должны обратиться в организацию здравоохранения за медицинской помощью. К работе данные работники не допускаются.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343</Words>
  <Application>Microsoft Office PowerPoint</Application>
  <PresentationFormat>Экран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Требования к личной гигиене работников в объектах питания: </vt:lpstr>
      <vt:lpstr>Работники объектов питания должны соблюдать следующие правила личной гигиены:</vt:lpstr>
      <vt:lpstr>Мыть руки также следует:  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Требования к личной гигиене работников в объектах питания:</dc:title>
  <dc:creator>4444</dc:creator>
  <cp:lastModifiedBy>4444</cp:lastModifiedBy>
  <cp:revision>6</cp:revision>
  <dcterms:created xsi:type="dcterms:W3CDTF">2025-05-05T08:43:49Z</dcterms:created>
  <dcterms:modified xsi:type="dcterms:W3CDTF">2025-05-05T12:06:26Z</dcterms:modified>
</cp:coreProperties>
</file>